
<file path=[Content_Types].xml><?xml version="1.0" encoding="utf-8"?>
<Types xmlns="http://schemas.openxmlformats.org/package/2006/content-types">
  <Default Extension="gif" ContentType="image/gif"/>
  <Default Extension="jfif" ContentType="image/jpeg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9" r:id="rId4"/>
    <p:sldId id="260" r:id="rId5"/>
    <p:sldId id="261" r:id="rId6"/>
    <p:sldId id="258" r:id="rId7"/>
    <p:sldId id="262" r:id="rId8"/>
    <p:sldId id="263" r:id="rId9"/>
    <p:sldId id="264" r:id="rId10"/>
    <p:sldId id="267" r:id="rId11"/>
    <p:sldId id="265" r:id="rId12"/>
    <p:sldId id="268" r:id="rId13"/>
    <p:sldId id="269" r:id="rId14"/>
    <p:sldId id="266" r:id="rId15"/>
    <p:sldId id="277" r:id="rId16"/>
    <p:sldId id="278" r:id="rId17"/>
    <p:sldId id="273" r:id="rId18"/>
    <p:sldId id="272" r:id="rId19"/>
    <p:sldId id="274" r:id="rId20"/>
    <p:sldId id="276" r:id="rId21"/>
    <p:sldId id="275" r:id="rId2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792AD6-2250-4A7D-B8AA-ABFA1200B2D2}" type="datetimeFigureOut">
              <a:rPr lang="zh-CN" altLang="en-US" smtClean="0"/>
              <a:t>2022/1/7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8AACE3-8D8A-49EC-A055-DF5C7BEF7CD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97202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8F6981-0FED-49CB-B734-261BCC61775F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17724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9A858B-A353-4976-B2DD-04C6ED9C8E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8A3F046-07D2-46FF-992F-3FB07CEED8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CBBF471-EF78-4116-9754-2C3AD5C127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529DB9-FAF1-4048-A60D-13F7E78B360B}" type="datetimeFigureOut">
              <a:rPr lang="zh-CN" altLang="en-US" smtClean="0"/>
              <a:t>2022/1/7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67AB257-8F14-4DC4-96DF-818B3C9BB3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F642719-DE21-4FAB-942C-E43E5D5DB3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3782C9-C934-45C1-B8C9-CFFA2694FB8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42155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570161-DE37-41BE-B04B-4A4742A5D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E60614D-5998-4BA6-91C7-2E30C9B165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33D72E2-A4A3-4122-BD73-AE05729167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529DB9-FAF1-4048-A60D-13F7E78B360B}" type="datetimeFigureOut">
              <a:rPr lang="zh-CN" altLang="en-US" smtClean="0"/>
              <a:t>2022/1/7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A04EED4-B030-41AA-8843-751CC269A5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8DF7B1F-7D96-4EB4-86D4-F592D72C88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3782C9-C934-45C1-B8C9-CFFA2694FB8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40058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2A64F4F9-8071-4B4D-89C5-A1997640A3B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3B870DF-8A00-428B-900A-7C65079FCB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7E055F9-EC7D-4DFE-BC9F-0D05863A74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529DB9-FAF1-4048-A60D-13F7E78B360B}" type="datetimeFigureOut">
              <a:rPr lang="zh-CN" altLang="en-US" smtClean="0"/>
              <a:t>2022/1/7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61B2EC5-2B02-4914-8529-16E3651407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8BF6612-5649-4030-AB8C-B4CAE4C048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3782C9-C934-45C1-B8C9-CFFA2694FB8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25249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03CC29-5BB2-419A-A697-94A70B39F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EE59E7E-A448-46CC-8157-8A935760EC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A06A5F6-22EA-4ED8-8D2D-1A3E1AE92A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529DB9-FAF1-4048-A60D-13F7E78B360B}" type="datetimeFigureOut">
              <a:rPr lang="zh-CN" altLang="en-US" smtClean="0"/>
              <a:t>2022/1/7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EFEAE7E-501F-4EB1-A0C3-BB9AD3A9DA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A7EB5D8-CF7A-4AA4-B41E-7108410F62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3782C9-C934-45C1-B8C9-CFFA2694FB8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14209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885AF8-8F63-415D-95F7-E5AC287594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3C2D92C-0E31-46FA-B3C1-6FF408EBDA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85AD997-3691-4D31-931A-F8A4532147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529DB9-FAF1-4048-A60D-13F7E78B360B}" type="datetimeFigureOut">
              <a:rPr lang="zh-CN" altLang="en-US" smtClean="0"/>
              <a:t>2022/1/7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BCEFBCF-16FE-4A47-B46A-EF0B9A4819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2812735-B9A4-4927-9F13-B1FB3F00E8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3782C9-C934-45C1-B8C9-CFFA2694FB8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26634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B13FC0-0ABF-4392-A53D-B62B6DC8F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989A74E-EACC-4B61-AD41-F8673096B0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8DA7872-B48C-4F33-A8AB-702D80DB59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F3DCAEC-00B2-46FF-899D-91B6DCB225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529DB9-FAF1-4048-A60D-13F7E78B360B}" type="datetimeFigureOut">
              <a:rPr lang="zh-CN" altLang="en-US" smtClean="0"/>
              <a:t>2022/1/7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19767D3-E53B-4A5F-9BC9-043EFBDA2C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B5EC785-3710-4C59-B0E2-73BF06348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3782C9-C934-45C1-B8C9-CFFA2694FB8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15303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3F69D4-847B-4502-A3D6-A37FDC3FCE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7805125-5556-4E85-9DD4-5A6FA8C942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972DB0D-923E-4D21-970F-BDCD50CCF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215CA33-ECCF-4370-99F0-44F38E0FA47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8770A00-207E-466A-8FC7-06845F7FE11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825164F4-04CD-4952-BF52-1693CBF163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529DB9-FAF1-4048-A60D-13F7E78B360B}" type="datetimeFigureOut">
              <a:rPr lang="zh-CN" altLang="en-US" smtClean="0"/>
              <a:t>2022/1/7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E9534C26-9FC9-41A9-A6A1-ECB9BD939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0A1E8D5D-23EF-4F27-8398-FD10B8BD2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3782C9-C934-45C1-B8C9-CFFA2694FB8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89700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2DC3D7-8983-4E91-8C7C-2F986E0180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0E19772E-32FB-4492-8473-874C5946B8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529DB9-FAF1-4048-A60D-13F7E78B360B}" type="datetimeFigureOut">
              <a:rPr lang="zh-CN" altLang="en-US" smtClean="0"/>
              <a:t>2022/1/7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041DB6F-07F7-4580-884F-625F0F68BD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FDC67D2-8DC2-43A5-BA70-14B6F203E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3782C9-C934-45C1-B8C9-CFFA2694FB8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96184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DB14FB5-10EC-4FF7-B60C-20F5A8CBA1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529DB9-FAF1-4048-A60D-13F7E78B360B}" type="datetimeFigureOut">
              <a:rPr lang="zh-CN" altLang="en-US" smtClean="0"/>
              <a:t>2022/1/7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8795BAA-11B0-4ABD-8611-B60B5FC70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C8C6B4D-9015-4298-B553-64C3BF6752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3782C9-C934-45C1-B8C9-CFFA2694FB8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36838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A75F3A-435C-4DD8-AEE4-F440246D24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B1C68F0-EBA2-406F-B712-336CFB59B9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21CA639-A4C9-4DEF-969A-E24723829C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FFC6D92-B3C0-4004-B0E6-085259588E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529DB9-FAF1-4048-A60D-13F7E78B360B}" type="datetimeFigureOut">
              <a:rPr lang="zh-CN" altLang="en-US" smtClean="0"/>
              <a:t>2022/1/7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281E6DA-C410-4D1D-88A1-187A6CB62E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758F6C4-F5C0-48A7-BCC2-F8C1546387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3782C9-C934-45C1-B8C9-CFFA2694FB8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21800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7A29D2-7E94-4687-8193-9DCFC35919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7DC28224-9622-4045-8612-3F7E8B362BB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C7FCE1C-18AE-49D5-BABD-866C3C796A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F078A82-62A7-4BE7-AB47-E0F7AD8C29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529DB9-FAF1-4048-A60D-13F7E78B360B}" type="datetimeFigureOut">
              <a:rPr lang="zh-CN" altLang="en-US" smtClean="0"/>
              <a:t>2022/1/7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F4A63A0-4EA8-4BCC-BABD-876DF19F2D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FE29765-CA6B-4782-8AE4-9EA091B6E8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3782C9-C934-45C1-B8C9-CFFA2694FB8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69152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C2462B70-4A0C-4043-B36D-5E4D27AFEB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889E7F5-F8CE-4321-8F83-B0835B09E8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4BC8C4F-38FF-4DAA-9D16-6534198C6EA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529DB9-FAF1-4048-A60D-13F7E78B360B}" type="datetimeFigureOut">
              <a:rPr lang="zh-CN" altLang="en-US" smtClean="0"/>
              <a:t>2022/1/7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EEDD8D6-EA0A-4202-809B-C293CEA60E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F44CA47-8D49-4B1E-8258-2691555678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3782C9-C934-45C1-B8C9-CFFA2694FB8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94210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flutter.cn/docs/development/platform-integration/platform-channels" TargetMode="External"/><Relationship Id="rId2" Type="http://schemas.openxmlformats.org/officeDocument/2006/relationships/hyperlink" Target="https://flutter.cn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lraty-li/SCNU-Jwxt-Pdf2Ics-flutter/releases/tag/v0.9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fif"/><Relationship Id="rId7" Type="http://schemas.openxmlformats.org/officeDocument/2006/relationships/image" Target="../media/image17.png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hyperlink" Target="https://github.com/Okami-2" TargetMode="External"/><Relationship Id="rId4" Type="http://schemas.openxmlformats.org/officeDocument/2006/relationships/image" Target="../media/image15.jf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g"/><Relationship Id="rId3" Type="http://schemas.microsoft.com/office/2007/relationships/media" Target="../media/media2.mp4"/><Relationship Id="rId7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11" Type="http://schemas.openxmlformats.org/officeDocument/2006/relationships/image" Target="../media/image24.png"/><Relationship Id="rId5" Type="http://schemas.microsoft.com/office/2007/relationships/media" Target="../media/media3.mp4"/><Relationship Id="rId10" Type="http://schemas.openxmlformats.org/officeDocument/2006/relationships/image" Target="../media/image23.png"/><Relationship Id="rId4" Type="http://schemas.openxmlformats.org/officeDocument/2006/relationships/video" Target="../media/media2.mp4"/><Relationship Id="rId9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dart.cn/guides/language/effective-dart/style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9159F7F-0013-4B1A-9A89-D47991EC0B1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Pdf2Ical</a:t>
            </a:r>
            <a:r>
              <a:rPr lang="zh-CN" altLang="en-US" dirty="0"/>
              <a:t>产品方案设计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88DD4B2-866B-4BC0-940C-5869B6D5395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416293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E1F791-3C53-4011-A655-5D930CBF17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555555"/>
                </a:solidFill>
                <a:effectLst/>
                <a:latin typeface="Open Sans" panose="020B0606030504020204" pitchFamily="34" charset="0"/>
              </a:rPr>
              <a:t>产品内容总策划（开发日程表）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C06533B-C10E-4EA5-9D35-986AEE6F4A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579" y="1970397"/>
            <a:ext cx="3701717" cy="4351338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使用</a:t>
            </a:r>
            <a:r>
              <a:rPr lang="en-US" altLang="zh-CN" dirty="0"/>
              <a:t>Jira</a:t>
            </a:r>
            <a:r>
              <a:rPr lang="zh-CN" altLang="en-US" dirty="0"/>
              <a:t>管理项目进程，最终十一月中旬完成整个项目的构建。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F7A0834-24AE-4FA6-A1E2-DCDF2883CF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9917" y="1434133"/>
            <a:ext cx="7652084" cy="5423867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8AF9F574-AEC5-4F5C-9FE0-BA0DA72EF852}"/>
              </a:ext>
            </a:extLst>
          </p:cNvPr>
          <p:cNvSpPr txBox="1"/>
          <p:nvPr/>
        </p:nvSpPr>
        <p:spPr>
          <a:xfrm>
            <a:off x="337887" y="4642599"/>
            <a:ext cx="384910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Jira | </a:t>
            </a:r>
            <a:r>
              <a:rPr lang="zh-CN" altLang="en-US" dirty="0"/>
              <a:t>事务与项目跟踪软件 </a:t>
            </a:r>
            <a:r>
              <a:rPr lang="en-US" altLang="zh-CN" dirty="0"/>
              <a:t>- Atlassian</a:t>
            </a:r>
            <a:r>
              <a:rPr lang="zh-CN" altLang="en-US" dirty="0"/>
              <a:t>：</a:t>
            </a:r>
            <a:endParaRPr lang="en-US" altLang="zh-CN" dirty="0"/>
          </a:p>
          <a:p>
            <a:r>
              <a:rPr lang="en-US" altLang="zh-CN" u="sng" dirty="0"/>
              <a:t>https://www.atlassian.com/zh/software/jira</a:t>
            </a:r>
            <a:endParaRPr lang="zh-CN" altLang="en-US" u="sng" dirty="0"/>
          </a:p>
        </p:txBody>
      </p:sp>
      <p:pic>
        <p:nvPicPr>
          <p:cNvPr id="2054" name="Picture 6" descr="Scan me!">
            <a:extLst>
              <a:ext uri="{FF2B5EF4-FFF2-40B4-BE49-F238E27FC236}">
                <a16:creationId xmlns:a16="http://schemas.microsoft.com/office/drawing/2014/main" id="{1132C8C3-53B6-4508-813A-C2218B3D3F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3702" y="5369093"/>
            <a:ext cx="1488907" cy="1488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68130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69FAA4B-5884-4A88-A2AC-34A945BC4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0153" y="11013"/>
            <a:ext cx="10515600" cy="1325563"/>
          </a:xfrm>
        </p:spPr>
        <p:txBody>
          <a:bodyPr/>
          <a:lstStyle/>
          <a:p>
            <a:r>
              <a:rPr lang="zh-CN" altLang="en-US" b="0" i="0" dirty="0">
                <a:solidFill>
                  <a:srgbClr val="555555"/>
                </a:solidFill>
                <a:effectLst/>
                <a:latin typeface="Open Sans" panose="020B0606030504020204" pitchFamily="34" charset="0"/>
              </a:rPr>
              <a:t>技术解决方案</a:t>
            </a:r>
            <a:r>
              <a:rPr lang="en-US" altLang="zh-CN" b="0" i="0" dirty="0">
                <a:solidFill>
                  <a:srgbClr val="555555"/>
                </a:solidFill>
                <a:effectLst/>
                <a:latin typeface="Open Sans" panose="020B0606030504020204" pitchFamily="34" charset="0"/>
              </a:rPr>
              <a:t>-1</a:t>
            </a:r>
            <a:r>
              <a:rPr lang="zh-CN" altLang="en-US" b="0" i="0" dirty="0">
                <a:solidFill>
                  <a:srgbClr val="555555"/>
                </a:solidFill>
                <a:effectLst/>
                <a:latin typeface="Open Sans" panose="020B0606030504020204" pitchFamily="34" charset="0"/>
              </a:rPr>
              <a:t> 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4E0B6D7-F619-47FB-B7C5-D37F00AD87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303" y="1017922"/>
            <a:ext cx="7547810" cy="4351338"/>
          </a:xfrm>
        </p:spPr>
        <p:txBody>
          <a:bodyPr/>
          <a:lstStyle/>
          <a:p>
            <a:r>
              <a:rPr lang="zh-CN" altLang="en-US" dirty="0"/>
              <a:t>采用</a:t>
            </a:r>
            <a:r>
              <a:rPr lang="en-US" altLang="zh-CN" dirty="0"/>
              <a:t>flutter</a:t>
            </a:r>
            <a:r>
              <a:rPr lang="zh-CN" altLang="en-US" dirty="0"/>
              <a:t>框架构建（</a:t>
            </a:r>
            <a:r>
              <a:rPr lang="en-US" altLang="zh-CN" dirty="0">
                <a:hlinkClick r:id="rId2"/>
              </a:rPr>
              <a:t>https://flutter.cn/</a:t>
            </a:r>
            <a:r>
              <a:rPr lang="zh-CN" altLang="en-US" dirty="0"/>
              <a:t>）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通过</a:t>
            </a:r>
            <a:r>
              <a:rPr lang="en-US" altLang="zh-CN" dirty="0" err="1"/>
              <a:t>MethodChannel</a:t>
            </a:r>
            <a:r>
              <a:rPr lang="zh-CN" altLang="en-US" dirty="0"/>
              <a:t>与原生通信：</a:t>
            </a:r>
            <a:endParaRPr lang="en-US" altLang="zh-CN" dirty="0"/>
          </a:p>
          <a:p>
            <a:pPr lvl="1"/>
            <a:r>
              <a:rPr lang="en-US" altLang="zh-CN" dirty="0"/>
              <a:t>”</a:t>
            </a:r>
            <a:r>
              <a:rPr lang="zh-CN" altLang="en-US" b="0" i="0" dirty="0">
                <a:solidFill>
                  <a:srgbClr val="4A4A4A"/>
                </a:solidFill>
                <a:effectLst/>
                <a:latin typeface="Google Sans"/>
              </a:rPr>
              <a:t>撰写双端平台代码（插件编写实现）</a:t>
            </a:r>
            <a:endParaRPr lang="en-US" altLang="zh-CN" b="0" i="0" dirty="0">
              <a:solidFill>
                <a:srgbClr val="4A4A4A"/>
              </a:solidFill>
              <a:effectLst/>
              <a:latin typeface="Google Sans"/>
            </a:endParaRPr>
          </a:p>
          <a:p>
            <a:pPr lvl="1"/>
            <a:r>
              <a:rPr lang="en-US" altLang="zh-CN" b="0" i="0" dirty="0">
                <a:solidFill>
                  <a:srgbClr val="4A4A4A"/>
                </a:solidFill>
                <a:effectLst/>
                <a:latin typeface="Google Sans"/>
                <a:hlinkClick r:id="rId3"/>
              </a:rPr>
              <a:t>https://flutter.cn/docs/development/platform-integration/platform-channels</a:t>
            </a:r>
            <a:endParaRPr lang="en-US" altLang="zh-CN" b="0" i="0" dirty="0">
              <a:solidFill>
                <a:srgbClr val="4A4A4A"/>
              </a:solidFill>
              <a:effectLst/>
              <a:latin typeface="Google Sans"/>
            </a:endParaRPr>
          </a:p>
        </p:txBody>
      </p:sp>
      <p:pic>
        <p:nvPicPr>
          <p:cNvPr id="3074" name="Picture 2" descr="Scan me!">
            <a:extLst>
              <a:ext uri="{FF2B5EF4-FFF2-40B4-BE49-F238E27FC236}">
                <a16:creationId xmlns:a16="http://schemas.microsoft.com/office/drawing/2014/main" id="{EEA35AAD-6D2A-4299-8779-A251B3A4D9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7256" y="1488740"/>
            <a:ext cx="1101394" cy="1101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Scan me!">
            <a:extLst>
              <a:ext uri="{FF2B5EF4-FFF2-40B4-BE49-F238E27FC236}">
                <a16:creationId xmlns:a16="http://schemas.microsoft.com/office/drawing/2014/main" id="{4DAF03D0-5DE2-480F-A0B0-D41F6E7112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4013" y="4924105"/>
            <a:ext cx="1194637" cy="1194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BE58F85-3D25-4EDF-832B-D80A81DF61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8713" y="732569"/>
            <a:ext cx="5524500" cy="616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5956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69FAA4B-5884-4A88-A2AC-34A945BC4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0153" y="11013"/>
            <a:ext cx="10515600" cy="1325563"/>
          </a:xfrm>
        </p:spPr>
        <p:txBody>
          <a:bodyPr/>
          <a:lstStyle/>
          <a:p>
            <a:r>
              <a:rPr lang="zh-CN" altLang="en-US" b="0" i="0" dirty="0">
                <a:solidFill>
                  <a:srgbClr val="555555"/>
                </a:solidFill>
                <a:effectLst/>
                <a:latin typeface="Open Sans" panose="020B0606030504020204" pitchFamily="34" charset="0"/>
              </a:rPr>
              <a:t>技术解决方案</a:t>
            </a:r>
            <a:r>
              <a:rPr lang="en-US" altLang="zh-CN" dirty="0">
                <a:solidFill>
                  <a:srgbClr val="555555"/>
                </a:solidFill>
                <a:latin typeface="Open Sans" panose="020B0606030504020204" pitchFamily="34" charset="0"/>
              </a:rPr>
              <a:t>-2</a:t>
            </a:r>
            <a:r>
              <a:rPr lang="zh-CN" altLang="en-US" b="0" i="0" dirty="0">
                <a:solidFill>
                  <a:srgbClr val="555555"/>
                </a:solidFill>
                <a:effectLst/>
                <a:latin typeface="Open Sans" panose="020B0606030504020204" pitchFamily="34" charset="0"/>
              </a:rPr>
              <a:t> 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4E0B6D7-F619-47FB-B7C5-D37F00AD87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6247" y="1017922"/>
            <a:ext cx="7547810" cy="4351338"/>
          </a:xfrm>
        </p:spPr>
        <p:txBody>
          <a:bodyPr/>
          <a:lstStyle/>
          <a:p>
            <a:pPr marL="457200" lvl="1" indent="0">
              <a:buNone/>
            </a:pPr>
            <a:endParaRPr lang="zh-CN" altLang="en-US" b="0" i="0" dirty="0">
              <a:solidFill>
                <a:srgbClr val="4A4A4A"/>
              </a:solidFill>
              <a:effectLst/>
              <a:latin typeface="Google Sans"/>
            </a:endParaRPr>
          </a:p>
          <a:p>
            <a:r>
              <a:rPr lang="zh-CN" altLang="en-US" dirty="0"/>
              <a:t>重写</a:t>
            </a:r>
            <a:r>
              <a:rPr lang="en-US" altLang="zh-CN" dirty="0" err="1"/>
              <a:t>pdfBox</a:t>
            </a:r>
            <a:r>
              <a:rPr lang="zh-CN" altLang="en-US" dirty="0"/>
              <a:t>的</a:t>
            </a:r>
            <a:r>
              <a:rPr lang="en-US" altLang="zh-CN" dirty="0" err="1"/>
              <a:t>WriteString</a:t>
            </a:r>
            <a:r>
              <a:rPr lang="zh-CN" altLang="en-US" dirty="0"/>
              <a:t>方法</a:t>
            </a:r>
            <a:endParaRPr lang="en-US" altLang="zh-CN" dirty="0"/>
          </a:p>
          <a:p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0D26AE8-9697-4A12-B339-7AC10FC567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6010" y="2852502"/>
            <a:ext cx="3805990" cy="400549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BED9BA7-8D36-4406-9C25-865BB12EEA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6930" y="2056148"/>
            <a:ext cx="6962274" cy="1965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2223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0B85A07-44CD-4C87-B799-8AA442A3CF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弃用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1DDB87A-10C6-431C-A013-1618C89681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965"/>
          <a:stretch/>
        </p:blipFill>
        <p:spPr>
          <a:xfrm>
            <a:off x="8753880" y="1094874"/>
            <a:ext cx="3438120" cy="5763126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BD40306C-E222-4B1E-B55A-3C06D8B20F55}"/>
              </a:ext>
            </a:extLst>
          </p:cNvPr>
          <p:cNvSpPr txBox="1"/>
          <p:nvPr/>
        </p:nvSpPr>
        <p:spPr>
          <a:xfrm flipH="1">
            <a:off x="514950" y="1780674"/>
            <a:ext cx="45864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Dynamic module loading #10530</a:t>
            </a:r>
            <a:endParaRPr lang="zh-CN" altLang="en-US" dirty="0"/>
          </a:p>
        </p:txBody>
      </p:sp>
      <p:pic>
        <p:nvPicPr>
          <p:cNvPr id="1026" name="Picture 2" descr="Scan me!">
            <a:extLst>
              <a:ext uri="{FF2B5EF4-FFF2-40B4-BE49-F238E27FC236}">
                <a16:creationId xmlns:a16="http://schemas.microsoft.com/office/drawing/2014/main" id="{7187BEA9-80F9-4978-85E0-8452725977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9867" y="1452583"/>
            <a:ext cx="985769" cy="985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5982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7AA9BD-F905-4CD4-AFD2-1DD11591CB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555555"/>
                </a:solidFill>
                <a:effectLst/>
                <a:latin typeface="Open Sans" panose="020B0606030504020204" pitchFamily="34" charset="0"/>
              </a:rPr>
              <a:t>推广方案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EC3DF05-2E51-4543-8648-70A6007DD0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与校内社团合作，将应用集成到对方公众号</a:t>
            </a:r>
            <a:r>
              <a:rPr lang="en-US" altLang="zh-CN" dirty="0"/>
              <a:t>/</a:t>
            </a:r>
            <a:r>
              <a:rPr lang="zh-CN" altLang="en-US" dirty="0"/>
              <a:t>小程序中</a:t>
            </a:r>
            <a:endParaRPr lang="en-US" altLang="zh-CN" dirty="0"/>
          </a:p>
          <a:p>
            <a:r>
              <a:rPr lang="zh-CN" altLang="en-US"/>
              <a:t>在常用媒体发布消息</a:t>
            </a:r>
          </a:p>
        </p:txBody>
      </p:sp>
    </p:spTree>
    <p:extLst>
      <p:ext uri="{BB962C8B-B14F-4D97-AF65-F5344CB8AC3E}">
        <p14:creationId xmlns:p14="http://schemas.microsoft.com/office/powerpoint/2010/main" val="35799546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A379DA3-8CCF-4523-829B-9FB601C1E2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系统主要功能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1BCD011-F755-4E2A-9AFF-7711D998D1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由华南师范大学教务系统输出的</a:t>
            </a:r>
            <a:r>
              <a:rPr lang="en-US" altLang="zh-CN" dirty="0"/>
              <a:t>pdf</a:t>
            </a:r>
            <a:r>
              <a:rPr lang="zh-CN" altLang="en-US" dirty="0"/>
              <a:t>提取课程数据，整理完成后写入日历记录文件，经过导入到日历程序后可生成课程提醒。</a:t>
            </a:r>
          </a:p>
        </p:txBody>
      </p:sp>
    </p:spTree>
    <p:extLst>
      <p:ext uri="{BB962C8B-B14F-4D97-AF65-F5344CB8AC3E}">
        <p14:creationId xmlns:p14="http://schemas.microsoft.com/office/powerpoint/2010/main" val="19533947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1712B1-1143-4A8F-AB9B-1F78BF2A90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UI</a:t>
            </a:r>
            <a:r>
              <a:rPr lang="zh-CN" altLang="en-US" dirty="0"/>
              <a:t>界面设计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AA7A4CA-13D6-4FE4-ABE3-BEF8108EA4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设计稿见 </a:t>
            </a:r>
            <a:r>
              <a:rPr lang="en-US" altLang="zh-CN" dirty="0" err="1"/>
              <a:t>design.xd</a:t>
            </a:r>
            <a:r>
              <a:rPr lang="en-US" altLang="zh-CN" dirty="0"/>
              <a:t> </a:t>
            </a:r>
            <a:r>
              <a:rPr lang="zh-CN" altLang="en-US" dirty="0"/>
              <a:t>（</a:t>
            </a:r>
            <a:r>
              <a:rPr lang="en-US" altLang="zh-CN" dirty="0"/>
              <a:t>adobe </a:t>
            </a:r>
            <a:r>
              <a:rPr lang="en-US" altLang="zh-CN" dirty="0" err="1"/>
              <a:t>xd</a:t>
            </a:r>
            <a:r>
              <a:rPr lang="zh-CN" altLang="en-US" dirty="0"/>
              <a:t>文件）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4E78405-1142-465D-81A9-616F307DAE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252749"/>
            <a:ext cx="2125501" cy="460525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5ADD761-097D-498B-B404-0D83A12917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4664" y="2252749"/>
            <a:ext cx="2125501" cy="460525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60FAA0A-BD20-4E1F-9FF9-053CB975D2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128" y="2252749"/>
            <a:ext cx="2125501" cy="460525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E30DED82-C8E3-4F0D-A835-68A9F7831C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7592" y="2281844"/>
            <a:ext cx="2125502" cy="4605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3595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C11894-3353-4BF6-B8CB-B71980C380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难点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7262722-C699-487B-9052-CD07A08502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Pdf</a:t>
            </a:r>
            <a:r>
              <a:rPr lang="zh-CN" altLang="en-US" dirty="0"/>
              <a:t>处理相关</a:t>
            </a:r>
            <a:endParaRPr lang="en-US" altLang="zh-CN" dirty="0"/>
          </a:p>
          <a:p>
            <a:r>
              <a:rPr lang="zh-CN" altLang="en-US" dirty="0"/>
              <a:t>多语言支持</a:t>
            </a:r>
            <a:endParaRPr lang="en-US" altLang="zh-CN" dirty="0"/>
          </a:p>
          <a:p>
            <a:pPr lvl="1"/>
            <a:r>
              <a:rPr lang="zh-CN" altLang="en-US" dirty="0"/>
              <a:t>界面中所有文本都由环境中语言类型特定，并且需要响应更改</a:t>
            </a:r>
            <a:endParaRPr lang="en-US" altLang="zh-CN" dirty="0"/>
          </a:p>
          <a:p>
            <a:pPr lvl="2"/>
            <a:r>
              <a:rPr lang="zh-CN" altLang="en-US" dirty="0"/>
              <a:t>分离初始化任务，跟随状态类更改</a:t>
            </a:r>
            <a:endParaRPr lang="en-US" altLang="zh-CN" dirty="0"/>
          </a:p>
          <a:p>
            <a:pPr lvl="1"/>
            <a:r>
              <a:rPr lang="zh-CN" altLang="en-US" dirty="0"/>
              <a:t>提供便于操作的添加语言方式</a:t>
            </a:r>
            <a:endParaRPr lang="en-AU" altLang="zh-CN" dirty="0"/>
          </a:p>
          <a:p>
            <a:r>
              <a:rPr lang="zh-CN" altLang="en-US" dirty="0"/>
              <a:t>各页面主题统一</a:t>
            </a: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185E1D0-B2AA-468E-9883-EC1964C4ED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0515" y="3759295"/>
            <a:ext cx="4551485" cy="309870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46973DA-70DC-428D-A2E2-43FA5EA788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501663"/>
            <a:ext cx="7706515" cy="2356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3304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DB012E0-8D73-4CD1-ACD8-DF646E7DF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555555"/>
                </a:solidFill>
                <a:effectLst/>
                <a:latin typeface="Open Sans" panose="020B0606030504020204" pitchFamily="34" charset="0"/>
              </a:rPr>
              <a:t>用户体验记录和分析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E0E86F5-D84B-4E05-800E-DE7EADAC77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661638" cy="4351338"/>
          </a:xfrm>
        </p:spPr>
        <p:txBody>
          <a:bodyPr/>
          <a:lstStyle/>
          <a:p>
            <a:r>
              <a:rPr lang="zh-CN" altLang="en-US" dirty="0"/>
              <a:t>选项较少，由推入新页面但大部分留空改为弹出抽屉。</a:t>
            </a:r>
            <a:endParaRPr lang="en-AU" altLang="zh-CN" dirty="0"/>
          </a:p>
          <a:p>
            <a:r>
              <a:rPr lang="zh-CN" altLang="en-US" dirty="0"/>
              <a:t>选项标题给予强调</a:t>
            </a:r>
            <a:endParaRPr lang="en-US" altLang="zh-CN" dirty="0"/>
          </a:p>
          <a:p>
            <a:r>
              <a:rPr lang="zh-CN" altLang="en-US" dirty="0"/>
              <a:t>转换过程中禁用按钮</a:t>
            </a:r>
            <a:endParaRPr lang="en-US" altLang="zh-CN" dirty="0"/>
          </a:p>
          <a:p>
            <a:r>
              <a:rPr lang="zh-CN" altLang="en-US" dirty="0"/>
              <a:t>取消单独的转换配置页面，组件化并嵌入预览页面。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A1C3EA9-D04F-4FD5-AD28-4A5CAAE89F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3462" r="1033" b="5324"/>
          <a:stretch/>
        </p:blipFill>
        <p:spPr>
          <a:xfrm>
            <a:off x="8161108" y="365125"/>
            <a:ext cx="3192692" cy="282648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624D95D-0DB5-4E68-AED4-8306FB7CC2D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6621" r="643" b="22949"/>
          <a:stretch/>
        </p:blipFill>
        <p:spPr>
          <a:xfrm>
            <a:off x="8161108" y="3399447"/>
            <a:ext cx="3192692" cy="3458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1318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C37B7F-805B-43CB-A8A2-00617F6B1C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测试情况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A75B53A-B74D-44D0-BDDC-FCC8CCF394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仅编写了部分组件测试用例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2DC900B-85B1-497A-B932-17897D166B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9910" y="2767012"/>
            <a:ext cx="4476750" cy="109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2737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4B356F4-CB0D-4233-B433-FC8BC497C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6978316" cy="1059229"/>
          </a:xfrm>
        </p:spPr>
        <p:txBody>
          <a:bodyPr>
            <a:normAutofit/>
          </a:bodyPr>
          <a:lstStyle/>
          <a:p>
            <a:r>
              <a:rPr lang="zh-CN" altLang="en-US" dirty="0"/>
              <a:t>项目历史介绍（竞品分析）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4E557EA-0518-44D7-98BC-C67465654A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091" y="1716648"/>
            <a:ext cx="1626577" cy="4572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zh-CN" altLang="en-US" dirty="0"/>
              <a:t>网络协会：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F5B5F00-B691-47E7-A89C-3A011A70F6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55" y="896659"/>
            <a:ext cx="1466850" cy="8382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869BD5D9-3155-4AFE-9FED-A76F7B5C26E7}"/>
              </a:ext>
            </a:extLst>
          </p:cNvPr>
          <p:cNvSpPr txBox="1"/>
          <p:nvPr/>
        </p:nvSpPr>
        <p:spPr>
          <a:xfrm>
            <a:off x="1955554" y="1690689"/>
            <a:ext cx="42258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推文：</a:t>
            </a:r>
            <a:r>
              <a:rPr lang="zh-CN" altLang="en-US" b="1" i="0" u="sng" dirty="0">
                <a:solidFill>
                  <a:srgbClr val="333333"/>
                </a:solidFill>
                <a:effectLst/>
                <a:latin typeface="-apple-system"/>
              </a:rPr>
              <a:t>只要</a:t>
            </a:r>
            <a:r>
              <a:rPr lang="en-US" altLang="zh-CN" b="1" i="0" u="sng" dirty="0">
                <a:solidFill>
                  <a:srgbClr val="333333"/>
                </a:solidFill>
                <a:effectLst/>
                <a:latin typeface="-apple-system"/>
              </a:rPr>
              <a:t>5</a:t>
            </a:r>
            <a:r>
              <a:rPr lang="zh-CN" altLang="en-US" b="1" i="0" u="sng" dirty="0">
                <a:solidFill>
                  <a:srgbClr val="333333"/>
                </a:solidFill>
                <a:effectLst/>
                <a:latin typeface="-apple-system"/>
              </a:rPr>
              <a:t>分钟！轻松生成智能课表！</a:t>
            </a:r>
          </a:p>
          <a:p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9D3F8E5-692C-4F07-B763-7437433C8D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860" y="1203081"/>
            <a:ext cx="1198685" cy="119868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7758AFDE-D617-458B-B658-E5B6F29146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5378" y="1945248"/>
            <a:ext cx="3997222" cy="4730795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8C2E137F-C724-4194-89A0-728BA46A379C}"/>
              </a:ext>
            </a:extLst>
          </p:cNvPr>
          <p:cNvSpPr txBox="1"/>
          <p:nvPr/>
        </p:nvSpPr>
        <p:spPr>
          <a:xfrm>
            <a:off x="202955" y="2584067"/>
            <a:ext cx="4570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根据用户账户密码登录教务网获取课程信息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508E703B-306E-458E-8D60-A847CA3C01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692" y="3200446"/>
            <a:ext cx="6656510" cy="2360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4151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853306-BF75-4AC1-BDEA-7069CACED5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555555"/>
                </a:solidFill>
                <a:effectLst/>
                <a:latin typeface="Open Sans" panose="020B0606030504020204" pitchFamily="34" charset="0"/>
              </a:rPr>
              <a:t>产品安装和使用说明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F8FD458-2DF9-441F-966A-DBC48EDAEF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下载最新</a:t>
            </a:r>
            <a:r>
              <a:rPr lang="en-US" altLang="zh-CN" dirty="0"/>
              <a:t>release </a:t>
            </a:r>
            <a:r>
              <a:rPr lang="zh-CN" altLang="en-US" dirty="0"/>
              <a:t>中的</a:t>
            </a:r>
            <a:r>
              <a:rPr lang="en-US" altLang="zh-CN" dirty="0" err="1"/>
              <a:t>apk</a:t>
            </a:r>
            <a:r>
              <a:rPr lang="zh-CN" altLang="en-US" dirty="0"/>
              <a:t>并安装</a:t>
            </a:r>
            <a:r>
              <a:rPr lang="en-US" altLang="zh-CN" dirty="0"/>
              <a:t>:</a:t>
            </a:r>
          </a:p>
          <a:p>
            <a:pPr lvl="1"/>
            <a:r>
              <a:rPr lang="en-US" altLang="zh-CN" dirty="0">
                <a:hlinkClick r:id="rId2"/>
              </a:rPr>
              <a:t>Release With some </a:t>
            </a:r>
            <a:r>
              <a:rPr lang="en-US" altLang="zh-CN" dirty="0" err="1">
                <a:hlinkClick r:id="rId2"/>
              </a:rPr>
              <a:t>ui</a:t>
            </a:r>
            <a:r>
              <a:rPr lang="en-US" altLang="zh-CN" dirty="0">
                <a:hlinkClick r:id="rId2"/>
              </a:rPr>
              <a:t> bugs · </a:t>
            </a:r>
            <a:r>
              <a:rPr lang="en-US" altLang="zh-CN" dirty="0" err="1">
                <a:hlinkClick r:id="rId2"/>
              </a:rPr>
              <a:t>lraty</a:t>
            </a:r>
            <a:r>
              <a:rPr lang="en-US" altLang="zh-CN" dirty="0">
                <a:hlinkClick r:id="rId2"/>
              </a:rPr>
              <a:t>-li/SCNU-Jwxt-Pdf2Ics-flutter (github.com)</a:t>
            </a:r>
            <a:endParaRPr lang="en-US" altLang="zh-CN" dirty="0"/>
          </a:p>
          <a:p>
            <a:r>
              <a:rPr lang="zh-CN" altLang="en-US" dirty="0"/>
              <a:t>点击“开始”选择</a:t>
            </a:r>
            <a:r>
              <a:rPr lang="en-US" altLang="zh-CN" dirty="0"/>
              <a:t>pdf</a:t>
            </a:r>
            <a:r>
              <a:rPr lang="zh-CN" altLang="en-US" dirty="0"/>
              <a:t>文件，自动进入配置页面，完成配置后继续即可进行转换。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5094453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16BFE91-9452-4353-BCBB-E396500B0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分工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10DF038-FF34-47DF-8528-EA3A3D1F0A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丁森濠</a:t>
            </a:r>
            <a:endParaRPr lang="en-US" altLang="zh-CN" dirty="0"/>
          </a:p>
          <a:p>
            <a:pPr lvl="1"/>
            <a:r>
              <a:rPr lang="zh-CN" altLang="en-US" dirty="0"/>
              <a:t>生成</a:t>
            </a:r>
            <a:r>
              <a:rPr lang="en-US" altLang="zh-CN" dirty="0" err="1"/>
              <a:t>ics</a:t>
            </a:r>
            <a:r>
              <a:rPr lang="zh-CN" altLang="en-US" dirty="0"/>
              <a:t>、文件预览与分享、界面实现、多语言支持</a:t>
            </a:r>
            <a:endParaRPr lang="en-US" altLang="zh-CN" dirty="0"/>
          </a:p>
          <a:p>
            <a:r>
              <a:rPr lang="zh-CN" altLang="en-US" dirty="0"/>
              <a:t>童家民</a:t>
            </a:r>
            <a:endParaRPr lang="en-US" altLang="zh-CN" dirty="0"/>
          </a:p>
          <a:p>
            <a:pPr lvl="1"/>
            <a:r>
              <a:rPr lang="zh-CN" altLang="en-US" dirty="0"/>
              <a:t>界面设计与实现、多主题支持</a:t>
            </a:r>
            <a:endParaRPr lang="en-US" altLang="zh-CN" dirty="0"/>
          </a:p>
          <a:p>
            <a:r>
              <a:rPr lang="zh-CN" altLang="en-US" dirty="0"/>
              <a:t>陈宗力</a:t>
            </a:r>
            <a:endParaRPr lang="en-US" altLang="zh-CN" dirty="0"/>
          </a:p>
          <a:p>
            <a:pPr lvl="1"/>
            <a:r>
              <a:rPr lang="en-US" altLang="zh-CN" dirty="0"/>
              <a:t>Pdf</a:t>
            </a:r>
            <a:r>
              <a:rPr lang="zh-CN" altLang="en-US" dirty="0"/>
              <a:t>处理、课程数据整理、多语言支持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1975684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4B356F4-CB0D-4233-B433-FC8BC497C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6272463" cy="1059229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项目历史介绍（竞品分析）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4E557EA-0518-44D7-98BC-C67465654A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091" y="1716648"/>
            <a:ext cx="1626577" cy="4572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zh-CN" altLang="en-US" dirty="0"/>
              <a:t>网络协会：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F5B5F00-B691-47E7-A89C-3A011A70F6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55" y="896659"/>
            <a:ext cx="1466850" cy="8382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869BD5D9-3155-4AFE-9FED-A76F7B5C26E7}"/>
              </a:ext>
            </a:extLst>
          </p:cNvPr>
          <p:cNvSpPr txBox="1"/>
          <p:nvPr/>
        </p:nvSpPr>
        <p:spPr>
          <a:xfrm>
            <a:off x="1955554" y="1690689"/>
            <a:ext cx="69252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项目地址：</a:t>
            </a:r>
            <a:r>
              <a:rPr lang="en-US" altLang="zh-CN" b="1" i="0" u="sng" dirty="0">
                <a:solidFill>
                  <a:srgbClr val="333333"/>
                </a:solidFill>
                <a:effectLst/>
                <a:latin typeface="-apple-system"/>
              </a:rPr>
              <a:t>https://github.com/iscnu/scnu-schedule-ical-jwxt</a:t>
            </a:r>
            <a:r>
              <a:rPr lang="zh-CN" altLang="en-US" b="1" i="0" u="sng" dirty="0">
                <a:solidFill>
                  <a:srgbClr val="333333"/>
                </a:solidFill>
                <a:effectLst/>
                <a:latin typeface="-apple-system"/>
              </a:rPr>
              <a:t>！</a:t>
            </a:r>
          </a:p>
          <a:p>
            <a:r>
              <a:rPr lang="zh-CN" altLang="en-US" dirty="0"/>
              <a:t>那个论坛：</a:t>
            </a:r>
            <a:r>
              <a:rPr lang="en-US" altLang="zh-CN" dirty="0"/>
              <a:t>ISCNU </a:t>
            </a:r>
            <a:r>
              <a:rPr lang="zh-CN" altLang="en-US" dirty="0"/>
              <a:t>的课表转 </a:t>
            </a:r>
            <a:r>
              <a:rPr lang="en-US" altLang="zh-CN" dirty="0"/>
              <a:t>iCal </a:t>
            </a:r>
            <a:r>
              <a:rPr lang="zh-CN" altLang="en-US" dirty="0"/>
              <a:t>服务开源了</a:t>
            </a:r>
            <a:r>
              <a:rPr lang="en-US" altLang="zh-CN" u="sng" dirty="0"/>
              <a:t>https://0xffff.one/d/496</a:t>
            </a:r>
            <a:endParaRPr lang="zh-CN" altLang="en-US" u="sng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9D3F8E5-692C-4F07-B763-7437433C8D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5606" y="884994"/>
            <a:ext cx="1117296" cy="1117296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8C2E137F-C724-4194-89A0-728BA46A379C}"/>
              </a:ext>
            </a:extLst>
          </p:cNvPr>
          <p:cNvSpPr txBox="1"/>
          <p:nvPr/>
        </p:nvSpPr>
        <p:spPr>
          <a:xfrm>
            <a:off x="202955" y="2584067"/>
            <a:ext cx="3647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无需密码，浏览器窗口间传送数据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0B16CA8-CF11-410A-8EA2-003069879C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140872"/>
            <a:ext cx="5713121" cy="3717128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899CD4BD-7F20-41B5-8449-75B1FB63AA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1063" y="3036912"/>
            <a:ext cx="6100937" cy="2528814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3D494E71-5971-46B0-843F-5D2AC2741AD5}"/>
              </a:ext>
            </a:extLst>
          </p:cNvPr>
          <p:cNvSpPr txBox="1"/>
          <p:nvPr/>
        </p:nvSpPr>
        <p:spPr>
          <a:xfrm>
            <a:off x="6091063" y="5476079"/>
            <a:ext cx="43259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MDN:</a:t>
            </a:r>
            <a:r>
              <a:rPr lang="en-US" altLang="zh-CN" i="0" dirty="0" err="1">
                <a:solidFill>
                  <a:srgbClr val="1B1B1B"/>
                </a:solidFill>
                <a:effectLst/>
                <a:latin typeface="zillaslab"/>
              </a:rPr>
              <a:t>window.postMessage</a:t>
            </a:r>
            <a:endParaRPr lang="en-US" altLang="zh-CN" dirty="0"/>
          </a:p>
          <a:p>
            <a:r>
              <a:rPr lang="en-US" altLang="zh-CN" u="sng" dirty="0"/>
              <a:t>https://developer.mozilla.org/zh-CN/docs/Web/API/Window/postMessage</a:t>
            </a:r>
            <a:endParaRPr lang="zh-CN" altLang="en-US" u="sng" dirty="0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735BBDB8-C46F-4A47-A575-102295725B7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4624" y="5277499"/>
            <a:ext cx="1254208" cy="125420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3A167B4-0736-4010-B4E9-C1F73AB0A2D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1657" y="1228004"/>
            <a:ext cx="1109016" cy="1109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956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4B356F4-CB0D-4233-B433-FC8BC497C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6515100" cy="1059229"/>
          </a:xfrm>
        </p:spPr>
        <p:txBody>
          <a:bodyPr/>
          <a:lstStyle/>
          <a:p>
            <a:r>
              <a:rPr lang="zh-CN" altLang="en-US" dirty="0"/>
              <a:t>项目历史介绍（竞品分析）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4E557EA-0518-44D7-98BC-C67465654A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091" y="1716648"/>
            <a:ext cx="1626577" cy="457200"/>
          </a:xfrm>
        </p:spPr>
        <p:txBody>
          <a:bodyPr>
            <a:normAutofit fontScale="55000" lnSpcReduction="20000"/>
          </a:bodyPr>
          <a:lstStyle/>
          <a:p>
            <a:pPr marL="0" indent="0" algn="ctr">
              <a:buNone/>
            </a:pPr>
            <a:r>
              <a:rPr lang="zh-CN" altLang="en-US" dirty="0"/>
              <a:t>论坛老哥</a:t>
            </a:r>
            <a:r>
              <a:rPr lang="en-US" altLang="zh-CN" dirty="0"/>
              <a:t>Omnipresent</a:t>
            </a:r>
            <a:r>
              <a:rPr lang="zh-CN" altLang="en-US" dirty="0"/>
              <a:t>：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69BD5D9-3155-4AFE-9FED-A76F7B5C26E7}"/>
              </a:ext>
            </a:extLst>
          </p:cNvPr>
          <p:cNvSpPr txBox="1"/>
          <p:nvPr/>
        </p:nvSpPr>
        <p:spPr>
          <a:xfrm>
            <a:off x="1955554" y="1690689"/>
            <a:ext cx="4663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帖子：</a:t>
            </a:r>
            <a:r>
              <a:rPr lang="en-US" altLang="zh-CN" b="1" i="0" u="sng" dirty="0">
                <a:solidFill>
                  <a:srgbClr val="333333"/>
                </a:solidFill>
                <a:effectLst/>
                <a:latin typeface="-apple-system"/>
              </a:rPr>
              <a:t>2021</a:t>
            </a:r>
            <a:r>
              <a:rPr lang="zh-CN" altLang="en-US" b="1" i="0" u="sng" dirty="0">
                <a:solidFill>
                  <a:srgbClr val="333333"/>
                </a:solidFill>
                <a:effectLst/>
                <a:latin typeface="-apple-system"/>
              </a:rPr>
              <a:t>年秋</a:t>
            </a:r>
            <a:r>
              <a:rPr lang="en-US" altLang="zh-CN" b="1" i="0" u="sng" dirty="0">
                <a:solidFill>
                  <a:srgbClr val="333333"/>
                </a:solidFill>
                <a:effectLst/>
                <a:latin typeface="-apple-system"/>
              </a:rPr>
              <a:t>-</a:t>
            </a:r>
            <a:r>
              <a:rPr lang="zh-CN" altLang="en-US" b="1" i="0" u="sng" dirty="0">
                <a:solidFill>
                  <a:srgbClr val="333333"/>
                </a:solidFill>
                <a:effectLst/>
                <a:latin typeface="-apple-system"/>
              </a:rPr>
              <a:t>课表导入</a:t>
            </a:r>
            <a:r>
              <a:rPr lang="en-US" altLang="zh-CN" b="1" i="0" u="sng" dirty="0">
                <a:solidFill>
                  <a:srgbClr val="333333"/>
                </a:solidFill>
                <a:effectLst/>
                <a:latin typeface="-apple-system"/>
              </a:rPr>
              <a:t>[</a:t>
            </a:r>
            <a:r>
              <a:rPr lang="zh-CN" altLang="en-US" b="1" i="0" u="sng" dirty="0">
                <a:solidFill>
                  <a:srgbClr val="333333"/>
                </a:solidFill>
                <a:effectLst/>
                <a:latin typeface="-apple-system"/>
              </a:rPr>
              <a:t>支持</a:t>
            </a:r>
            <a:r>
              <a:rPr lang="en-US" altLang="zh-CN" b="1" i="0" u="sng" dirty="0" err="1">
                <a:solidFill>
                  <a:srgbClr val="333333"/>
                </a:solidFill>
                <a:effectLst/>
                <a:latin typeface="-apple-system"/>
              </a:rPr>
              <a:t>Android&amp;iOS</a:t>
            </a:r>
            <a:r>
              <a:rPr lang="en-US" altLang="zh-CN" b="1" i="0" u="sng" dirty="0">
                <a:solidFill>
                  <a:srgbClr val="333333"/>
                </a:solidFill>
                <a:effectLst/>
                <a:latin typeface="-apple-system"/>
              </a:rPr>
              <a:t>]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C2E137F-C724-4194-89A0-728BA46A379C}"/>
              </a:ext>
            </a:extLst>
          </p:cNvPr>
          <p:cNvSpPr txBox="1"/>
          <p:nvPr/>
        </p:nvSpPr>
        <p:spPr>
          <a:xfrm>
            <a:off x="202955" y="2584067"/>
            <a:ext cx="63121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提供在线和离线方式，在线方式根据用户账户密码登录教务网获取课程信息。离线方式由用户输入课表数据。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D97CC33-56F7-4895-B475-5787CF60B7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443" y="906962"/>
            <a:ext cx="775871" cy="775871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C268C6B3-650C-47A1-BC68-78C739F8E7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9893" y="2740373"/>
            <a:ext cx="5492107" cy="4117627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C8E2041A-AF46-45E3-BFC6-9F22B1AE8A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9421" y="659424"/>
            <a:ext cx="1400598" cy="1400598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EA732EDB-BF2B-4803-93CA-F50356D790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091" y="3953404"/>
            <a:ext cx="6145824" cy="2216798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16E504A0-80D0-4D0A-8212-144246EBCA35}"/>
              </a:ext>
            </a:extLst>
          </p:cNvPr>
          <p:cNvSpPr txBox="1"/>
          <p:nvPr/>
        </p:nvSpPr>
        <p:spPr>
          <a:xfrm>
            <a:off x="2215662" y="3932685"/>
            <a:ext cx="1492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注：</a:t>
            </a:r>
            <a:r>
              <a:rPr lang="en-US" altLang="zh-CN" dirty="0"/>
              <a:t>2021-09</a:t>
            </a:r>
          </a:p>
        </p:txBody>
      </p:sp>
    </p:spTree>
    <p:extLst>
      <p:ext uri="{BB962C8B-B14F-4D97-AF65-F5344CB8AC3E}">
        <p14:creationId xmlns:p14="http://schemas.microsoft.com/office/powerpoint/2010/main" val="6403747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4B356F4-CB0D-4233-B433-FC8BC497C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587916" cy="1059229"/>
          </a:xfrm>
        </p:spPr>
        <p:txBody>
          <a:bodyPr/>
          <a:lstStyle/>
          <a:p>
            <a:r>
              <a:rPr lang="zh-CN" altLang="en-US" dirty="0"/>
              <a:t>项目历史介绍（竞品分析）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B9499B75-C7BB-4275-A1F7-706E54CC89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0" y="3638550"/>
            <a:ext cx="5715000" cy="321945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F60263DE-840C-4317-91CD-090CDB511A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748" y="1012051"/>
            <a:ext cx="871704" cy="87170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0673961-B643-46F3-AD4E-295C73079E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21" y="1015463"/>
            <a:ext cx="871704" cy="871704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77D2EAEB-38C4-489A-A322-B54994F52BE0}"/>
              </a:ext>
            </a:extLst>
          </p:cNvPr>
          <p:cNvSpPr txBox="1"/>
          <p:nvPr/>
        </p:nvSpPr>
        <p:spPr>
          <a:xfrm>
            <a:off x="1180507" y="1978429"/>
            <a:ext cx="992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i="0" u="none" strike="noStrike" dirty="0">
                <a:effectLst/>
                <a:latin typeface="-apple-system"/>
                <a:hlinkClick r:id="rId5"/>
              </a:rPr>
              <a:t>Okami-2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1616C3A-98E7-4B5E-B234-7AD9BB75FE5A}"/>
              </a:ext>
            </a:extLst>
          </p:cNvPr>
          <p:cNvSpPr txBox="1"/>
          <p:nvPr/>
        </p:nvSpPr>
        <p:spPr>
          <a:xfrm>
            <a:off x="114946" y="1978429"/>
            <a:ext cx="885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Lraty</a:t>
            </a:r>
            <a:r>
              <a:rPr lang="en-US" altLang="zh-CN" dirty="0"/>
              <a:t>-li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1FDA563-F710-4216-A26C-FCBF6571C599}"/>
              </a:ext>
            </a:extLst>
          </p:cNvPr>
          <p:cNvSpPr txBox="1"/>
          <p:nvPr/>
        </p:nvSpPr>
        <p:spPr>
          <a:xfrm>
            <a:off x="2579023" y="1978429"/>
            <a:ext cx="62220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项目地址：https://github.com/lraty-li/SCNU-Jwxt-Pdf2Ics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B66288B9-026C-4F14-B59C-435F0CD450F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3668" y="2423669"/>
            <a:ext cx="1138973" cy="1138973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240D2F28-3AFE-44ED-8720-D31B94590F1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3668" y="1208789"/>
            <a:ext cx="1138972" cy="1138972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3AA7140E-7C32-43E4-94CF-3A9CCF0DFCC4}"/>
              </a:ext>
            </a:extLst>
          </p:cNvPr>
          <p:cNvSpPr txBox="1"/>
          <p:nvPr/>
        </p:nvSpPr>
        <p:spPr>
          <a:xfrm>
            <a:off x="2579023" y="2748069"/>
            <a:ext cx="62220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Demo</a:t>
            </a:r>
            <a:r>
              <a:rPr lang="zh-CN" altLang="en-US" dirty="0"/>
              <a:t>地址（</a:t>
            </a:r>
            <a:r>
              <a:rPr lang="en-US" altLang="zh-CN" dirty="0" err="1"/>
              <a:t>github</a:t>
            </a:r>
            <a:r>
              <a:rPr lang="en-US" altLang="zh-CN" dirty="0"/>
              <a:t> Page)</a:t>
            </a:r>
            <a:r>
              <a:rPr lang="zh-CN" altLang="en-US" dirty="0"/>
              <a:t>：https://lraty-li.github.io/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FF8111DB-3094-42D4-BAF1-A354CD37C625}"/>
              </a:ext>
            </a:extLst>
          </p:cNvPr>
          <p:cNvSpPr txBox="1"/>
          <p:nvPr/>
        </p:nvSpPr>
        <p:spPr>
          <a:xfrm>
            <a:off x="0" y="3863909"/>
            <a:ext cx="581683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使用</a:t>
            </a:r>
            <a:r>
              <a:rPr lang="en-US" altLang="zh-CN" dirty="0" err="1"/>
              <a:t>pdfjs</a:t>
            </a:r>
            <a:r>
              <a:rPr lang="zh-CN" altLang="en-US" dirty="0"/>
              <a:t>解析</a:t>
            </a:r>
            <a:r>
              <a:rPr lang="en-US" altLang="zh-CN" dirty="0"/>
              <a:t>pdf</a:t>
            </a:r>
            <a:r>
              <a:rPr lang="zh-CN" altLang="en-US" dirty="0"/>
              <a:t>，提取文本及其坐标，整理数据生成</a:t>
            </a:r>
            <a:r>
              <a:rPr lang="en-US" altLang="zh-CN" dirty="0" err="1"/>
              <a:t>ical</a:t>
            </a:r>
            <a:r>
              <a:rPr lang="zh-CN" altLang="en-US" dirty="0"/>
              <a:t>文件。</a:t>
            </a:r>
          </a:p>
        </p:txBody>
      </p:sp>
    </p:spTree>
    <p:extLst>
      <p:ext uri="{BB962C8B-B14F-4D97-AF65-F5344CB8AC3E}">
        <p14:creationId xmlns:p14="http://schemas.microsoft.com/office/powerpoint/2010/main" val="14958217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48E944-18BC-4E99-86B4-75BD4FBA2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产品定位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67F98F1-1C9A-4D56-98CB-CE5E8A57E4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有课程日程提醒需求的用户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3F468BE-8AB9-4F7E-AA6A-9D8847A099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435629"/>
            <a:ext cx="993371" cy="993371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AB6DE84F-665C-470B-8896-CB0A4A24C3E3}"/>
              </a:ext>
            </a:extLst>
          </p:cNvPr>
          <p:cNvSpPr txBox="1"/>
          <p:nvPr/>
        </p:nvSpPr>
        <p:spPr>
          <a:xfrm>
            <a:off x="355369" y="3059668"/>
            <a:ext cx="60973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zh-CN" altLang="en-US" dirty="0"/>
              <a:t>关于</a:t>
            </a:r>
            <a:r>
              <a:rPr lang="en-US" altLang="zh-CN" dirty="0"/>
              <a:t>Email</a:t>
            </a:r>
            <a:r>
              <a:rPr lang="zh-CN" altLang="en-US" dirty="0"/>
              <a:t>、日历日程的使用：</a:t>
            </a:r>
            <a:r>
              <a:rPr lang="en-US" altLang="zh-CN" u="sng" dirty="0"/>
              <a:t>https://0xffff.one/d/130</a:t>
            </a:r>
            <a:endParaRPr lang="zh-CN" altLang="en-US" u="sng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DE3CB83-4E44-46D6-BE4B-D940F755BC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18727"/>
            <a:ext cx="5536276" cy="3439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0C2977E-EA5D-48A3-9FCD-27399C1DCA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6712" y="3549535"/>
            <a:ext cx="5595288" cy="3308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8B5549AD-816F-4B68-ADD9-814EE0CAB251}"/>
              </a:ext>
            </a:extLst>
          </p:cNvPr>
          <p:cNvSpPr txBox="1"/>
          <p:nvPr/>
        </p:nvSpPr>
        <p:spPr>
          <a:xfrm>
            <a:off x="6374476" y="6112832"/>
            <a:ext cx="60973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zh-CN" altLang="en-US" dirty="0"/>
              <a:t>导航</a:t>
            </a:r>
            <a:r>
              <a:rPr lang="en-US" altLang="zh-CN" dirty="0"/>
              <a:t>-</a:t>
            </a:r>
            <a:r>
              <a:rPr lang="zh-CN" altLang="en-US" dirty="0"/>
              <a:t>网站页面</a:t>
            </a:r>
            <a:r>
              <a:rPr lang="en-US" altLang="zh-CN" dirty="0"/>
              <a:t>-</a:t>
            </a:r>
            <a:r>
              <a:rPr lang="zh-CN" altLang="en-US" dirty="0"/>
              <a:t>日程管理（自动生成作业事件）</a:t>
            </a:r>
            <a:endParaRPr lang="zh-CN" altLang="en-US" u="sng" dirty="0"/>
          </a:p>
        </p:txBody>
      </p:sp>
    </p:spTree>
    <p:extLst>
      <p:ext uri="{BB962C8B-B14F-4D97-AF65-F5344CB8AC3E}">
        <p14:creationId xmlns:p14="http://schemas.microsoft.com/office/powerpoint/2010/main" val="9576023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77E7E7-0810-42DE-92C2-98E2B0F77A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目标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90E14CD-568D-49A6-9DA2-F95115EBA9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可用</a:t>
            </a:r>
            <a:endParaRPr lang="en-US" altLang="zh-CN" dirty="0"/>
          </a:p>
          <a:p>
            <a:r>
              <a:rPr lang="en-US" altLang="zh-CN" dirty="0"/>
              <a:t>60FPS</a:t>
            </a:r>
          </a:p>
          <a:p>
            <a:r>
              <a:rPr lang="zh-CN" altLang="en-US" dirty="0"/>
              <a:t>多语言、深色模式、无障碍支持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E4A8A7B-9EEC-4B5C-B671-02324D979A0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1753" y="2225842"/>
            <a:ext cx="583532" cy="583532"/>
          </a:xfrm>
          <a:prstGeom prst="rect">
            <a:avLst/>
          </a:prstGeom>
        </p:spPr>
      </p:pic>
      <p:pic>
        <p:nvPicPr>
          <p:cNvPr id="6" name="Recording_2021-10-16-19-42-47">
            <a:hlinkClick r:id="" action="ppaction://media"/>
            <a:extLst>
              <a:ext uri="{FF2B5EF4-FFF2-40B4-BE49-F238E27FC236}">
                <a16:creationId xmlns:a16="http://schemas.microsoft.com/office/drawing/2014/main" id="{8DA1FF08-91C8-4408-B582-0AE87FB57FD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416922" y="3283525"/>
            <a:ext cx="1649885" cy="3574474"/>
          </a:xfrm>
          <a:prstGeom prst="rect">
            <a:avLst/>
          </a:prstGeom>
        </p:spPr>
      </p:pic>
      <p:pic>
        <p:nvPicPr>
          <p:cNvPr id="7" name="Recording_2021-10-16-19-43-10">
            <a:hlinkClick r:id="" action="ppaction://media"/>
            <a:extLst>
              <a:ext uri="{FF2B5EF4-FFF2-40B4-BE49-F238E27FC236}">
                <a16:creationId xmlns:a16="http://schemas.microsoft.com/office/drawing/2014/main" id="{0231E0A1-8632-4946-B292-3971CBC23DEE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6304989" y="3283526"/>
            <a:ext cx="1649884" cy="3574473"/>
          </a:xfrm>
          <a:prstGeom prst="rect">
            <a:avLst/>
          </a:prstGeom>
        </p:spPr>
      </p:pic>
      <p:pic>
        <p:nvPicPr>
          <p:cNvPr id="8" name="Recording_2021-10-16-19-49-54">
            <a:hlinkClick r:id="" action="ppaction://media"/>
            <a:extLst>
              <a:ext uri="{FF2B5EF4-FFF2-40B4-BE49-F238E27FC236}">
                <a16:creationId xmlns:a16="http://schemas.microsoft.com/office/drawing/2014/main" id="{B51C09BF-337F-46EF-A5F2-2B48F5BE3A7D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0528857" y="3283526"/>
            <a:ext cx="1649885" cy="3574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912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4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4988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4978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2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DF91E5-610E-406E-91F2-ECB34D238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555555"/>
                </a:solidFill>
                <a:effectLst/>
                <a:latin typeface="Open Sans" panose="020B0606030504020204" pitchFamily="34" charset="0"/>
              </a:rPr>
              <a:t>产品内容总策划（应用流程）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073160B-4B3D-4604-81E8-1AF72D5E89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Adobe XD </a:t>
            </a:r>
            <a:r>
              <a:rPr lang="zh-CN" altLang="en-US" dirty="0"/>
              <a:t>原型</a:t>
            </a:r>
          </a:p>
        </p:txBody>
      </p:sp>
      <p:pic>
        <p:nvPicPr>
          <p:cNvPr id="4" name="Adobe XD 2021-10-16 19-54-02">
            <a:hlinkClick r:id="" action="ppaction://media"/>
            <a:extLst>
              <a:ext uri="{FF2B5EF4-FFF2-40B4-BE49-F238E27FC236}">
                <a16:creationId xmlns:a16="http://schemas.microsoft.com/office/drawing/2014/main" id="{BD6A947C-997E-4B68-A946-9DAFA8384B8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739063" y="1421852"/>
            <a:ext cx="2422358" cy="5436148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8F9A19A4-6608-4243-A990-382F31E5094B}"/>
              </a:ext>
            </a:extLst>
          </p:cNvPr>
          <p:cNvSpPr txBox="1"/>
          <p:nvPr/>
        </p:nvSpPr>
        <p:spPr>
          <a:xfrm>
            <a:off x="838200" y="2470301"/>
            <a:ext cx="40867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与现有实现已经出现不一致，但大致结构不变。</a:t>
            </a:r>
          </a:p>
        </p:txBody>
      </p:sp>
    </p:spTree>
    <p:extLst>
      <p:ext uri="{BB962C8B-B14F-4D97-AF65-F5344CB8AC3E}">
        <p14:creationId xmlns:p14="http://schemas.microsoft.com/office/powerpoint/2010/main" val="3803124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88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562993-3947-4D9B-B75E-E6B423199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555555"/>
                </a:solidFill>
                <a:effectLst/>
                <a:latin typeface="Open Sans" panose="020B0606030504020204" pitchFamily="34" charset="0"/>
              </a:rPr>
              <a:t>产品内容总策划（设计与测试规范）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B97E696-DF20-4505-8D5E-2A2EC44C57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参考</a:t>
            </a:r>
            <a:r>
              <a:rPr lang="en-US" altLang="zh-CN" dirty="0"/>
              <a:t>Material Design</a:t>
            </a:r>
            <a:r>
              <a:rPr lang="zh-CN" altLang="en-US" dirty="0"/>
              <a:t>（</a:t>
            </a:r>
            <a:r>
              <a:rPr lang="en-US" altLang="zh-CN" dirty="0"/>
              <a:t>Material </a:t>
            </a:r>
            <a:r>
              <a:rPr lang="zh-CN" altLang="en-US" dirty="0"/>
              <a:t>是 </a:t>
            </a:r>
            <a:r>
              <a:rPr lang="en-US" altLang="zh-CN" dirty="0"/>
              <a:t>Flutter </a:t>
            </a:r>
            <a:r>
              <a:rPr lang="zh-CN" altLang="en-US" dirty="0"/>
              <a:t>中两个自带的设计之一，</a:t>
            </a:r>
            <a:r>
              <a:rPr lang="en-US" altLang="zh-CN" dirty="0"/>
              <a:t>iOS</a:t>
            </a:r>
            <a:r>
              <a:rPr lang="zh-CN" altLang="en-US" dirty="0"/>
              <a:t>风格为</a:t>
            </a:r>
            <a:r>
              <a:rPr lang="en-US" altLang="zh-CN" dirty="0"/>
              <a:t>Cupertino components</a:t>
            </a:r>
            <a:r>
              <a:rPr lang="zh-CN" altLang="en-US" dirty="0"/>
              <a:t>）。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编码遵循</a:t>
            </a:r>
            <a:r>
              <a:rPr lang="en-US" altLang="zh-CN" dirty="0"/>
              <a:t>Dart</a:t>
            </a:r>
            <a:r>
              <a:rPr lang="zh-CN" altLang="en-US" dirty="0"/>
              <a:t>官方代码风格。</a:t>
            </a:r>
            <a:r>
              <a:rPr lang="en-US" altLang="zh-CN" u="sng" dirty="0">
                <a:hlinkClick r:id="rId2"/>
              </a:rPr>
              <a:t>https://dart.cn/guides/language/effective-dart/style</a:t>
            </a:r>
            <a:endParaRPr lang="en-US" altLang="zh-CN" u="sng" dirty="0"/>
          </a:p>
          <a:p>
            <a:r>
              <a:rPr lang="zh-CN" altLang="en-US" dirty="0"/>
              <a:t>框架的集成测试</a:t>
            </a:r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352D154-5BF5-462C-9F32-4B9ECE955C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4342" y="3265363"/>
            <a:ext cx="1217195" cy="1217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0517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388</TotalTime>
  <Words>736</Words>
  <Application>Microsoft Office PowerPoint</Application>
  <PresentationFormat>宽屏</PresentationFormat>
  <Paragraphs>91</Paragraphs>
  <Slides>21</Slides>
  <Notes>1</Notes>
  <HiddenSlides>0</HiddenSlides>
  <MMClips>4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29" baseType="lpstr">
      <vt:lpstr>-apple-system</vt:lpstr>
      <vt:lpstr>Google Sans</vt:lpstr>
      <vt:lpstr>zillaslab</vt:lpstr>
      <vt:lpstr>等线</vt:lpstr>
      <vt:lpstr>等线 Light</vt:lpstr>
      <vt:lpstr>Arial</vt:lpstr>
      <vt:lpstr>Open Sans</vt:lpstr>
      <vt:lpstr>Office 主题​​</vt:lpstr>
      <vt:lpstr>Pdf2Ical产品方案设计</vt:lpstr>
      <vt:lpstr>项目历史介绍（竞品分析）</vt:lpstr>
      <vt:lpstr>项目历史介绍（竞品分析）</vt:lpstr>
      <vt:lpstr>项目历史介绍（竞品分析）</vt:lpstr>
      <vt:lpstr>项目历史介绍（竞品分析）</vt:lpstr>
      <vt:lpstr>产品定位</vt:lpstr>
      <vt:lpstr>目标</vt:lpstr>
      <vt:lpstr>产品内容总策划（应用流程）</vt:lpstr>
      <vt:lpstr>产品内容总策划（设计与测试规范）</vt:lpstr>
      <vt:lpstr>产品内容总策划（开发日程表）</vt:lpstr>
      <vt:lpstr>技术解决方案-1 </vt:lpstr>
      <vt:lpstr>技术解决方案-2 </vt:lpstr>
      <vt:lpstr>弃用</vt:lpstr>
      <vt:lpstr>推广方案</vt:lpstr>
      <vt:lpstr>系统主要功能</vt:lpstr>
      <vt:lpstr>UI界面设计</vt:lpstr>
      <vt:lpstr>难点</vt:lpstr>
      <vt:lpstr>用户体验记录和分析</vt:lpstr>
      <vt:lpstr>测试情况</vt:lpstr>
      <vt:lpstr>产品安装和使用说明</vt:lpstr>
      <vt:lpstr>分工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Pdf2Ical产品方案设计</dc:title>
  <dc:creator>C L</dc:creator>
  <cp:lastModifiedBy>C L</cp:lastModifiedBy>
  <cp:revision>104</cp:revision>
  <dcterms:created xsi:type="dcterms:W3CDTF">2021-10-16T06:00:55Z</dcterms:created>
  <dcterms:modified xsi:type="dcterms:W3CDTF">2022-01-07T03:06:14Z</dcterms:modified>
</cp:coreProperties>
</file>